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4" r:id="rId4"/>
    <p:sldId id="265" r:id="rId5"/>
    <p:sldId id="262" r:id="rId6"/>
    <p:sldId id="266" r:id="rId7"/>
    <p:sldId id="267" r:id="rId8"/>
    <p:sldId id="268" r:id="rId9"/>
    <p:sldId id="270" r:id="rId10"/>
    <p:sldId id="257" r:id="rId11"/>
    <p:sldId id="258" r:id="rId12"/>
    <p:sldId id="259" r:id="rId13"/>
    <p:sldId id="263" r:id="rId14"/>
    <p:sldId id="260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3949" y="1209383"/>
            <a:ext cx="8316301" cy="173193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Опыт работы: </a:t>
            </a:r>
            <a:b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«Фольклор как средство духовно- нравственного воспитания дошкольников»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96444" y="3843867"/>
            <a:ext cx="7183746" cy="1947333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Составитель: </a:t>
            </a:r>
            <a:r>
              <a:rPr lang="ru-RU" dirty="0" smtClean="0">
                <a:solidFill>
                  <a:schemeClr val="bg1"/>
                </a:solidFill>
              </a:rPr>
              <a:t>музыкальный руководитель МАДОУ     </a:t>
            </a:r>
          </a:p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                               д/сад №1  Карпушова А.Г.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50" y="2941320"/>
            <a:ext cx="3987296" cy="330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68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485" y="5648476"/>
            <a:ext cx="8534400" cy="99167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- РУССКИЙ НАРОДНЫЙ Танец «БарынЯ»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207" y="250792"/>
            <a:ext cx="4616208" cy="3614738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02" y="250792"/>
            <a:ext cx="4783811" cy="36841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775" y="3087449"/>
            <a:ext cx="4947670" cy="264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48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- ПОСЛОвИЦЫ И ПОГОВОРКИ(русские народные и башкирские народные)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" b="11415"/>
          <a:stretch/>
        </p:blipFill>
        <p:spPr>
          <a:xfrm>
            <a:off x="774364" y="726488"/>
            <a:ext cx="4789309" cy="320209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62" t="-11401" r="1462" b="11401"/>
          <a:stretch/>
        </p:blipFill>
        <p:spPr>
          <a:xfrm>
            <a:off x="6260398" y="313841"/>
            <a:ext cx="5283655" cy="361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01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792" y="4487332"/>
            <a:ext cx="8703457" cy="129528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- Хороводы, песни, частушки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2" y="837127"/>
            <a:ext cx="5338298" cy="42500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91706" y="837127"/>
            <a:ext cx="570534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</a:t>
            </a:r>
            <a:r>
              <a:rPr lang="ru-RU" b="1" dirty="0"/>
              <a:t> </a:t>
            </a:r>
            <a:r>
              <a:rPr lang="ru-RU" b="1" i="1" dirty="0"/>
              <a:t>«Уральский хоровод</a:t>
            </a:r>
            <a:r>
              <a:rPr lang="ru-RU" i="1" dirty="0" smtClean="0"/>
              <a:t>»</a:t>
            </a:r>
          </a:p>
          <a:p>
            <a:endParaRPr lang="ru-RU" dirty="0"/>
          </a:p>
          <a:p>
            <a:r>
              <a:rPr lang="ru-RU" dirty="0"/>
              <a:t>1.На лугу, у ворот, где рябина растёт,</a:t>
            </a:r>
            <a:br>
              <a:rPr lang="ru-RU" dirty="0"/>
            </a:br>
            <a:r>
              <a:rPr lang="ru-RU" dirty="0"/>
              <a:t>Мы в тенёчке, холодочке завели хоровод.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2.Про Урал мы споём, в гости вас позовём,</a:t>
            </a:r>
            <a:br>
              <a:rPr lang="ru-RU" dirty="0"/>
            </a:br>
            <a:r>
              <a:rPr lang="ru-RU" dirty="0"/>
              <a:t>Голубику, ежевику собирать в лес пойдём.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3.Неспроста говорят, что Урал наш богат,</a:t>
            </a:r>
            <a:br>
              <a:rPr lang="ru-RU" dirty="0"/>
            </a:br>
            <a:r>
              <a:rPr lang="ru-RU" dirty="0"/>
              <a:t>Изумруды и алмазы ярче солнца горят.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4.Есть у нас малахит, есть руда и гранит</a:t>
            </a:r>
            <a:br>
              <a:rPr lang="ru-RU" dirty="0"/>
            </a:br>
            <a:r>
              <a:rPr lang="ru-RU" dirty="0"/>
              <a:t>И горючий, самый лучший, уголёк – антрацит.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5.Кто у нас побывал, кто наш край повидал</a:t>
            </a:r>
            <a:br>
              <a:rPr lang="ru-RU" dirty="0"/>
            </a:br>
            <a:r>
              <a:rPr lang="ru-RU" dirty="0"/>
              <a:t>Не забудет, не забудет голубой наш Урал!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43944" y="4487332"/>
            <a:ext cx="785611" cy="77273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499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2936383"/>
            <a:ext cx="4338549" cy="124925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5764" y="579550"/>
            <a:ext cx="4584878" cy="3747275"/>
          </a:xfrm>
        </p:spPr>
        <p:txBody>
          <a:bodyPr>
            <a:normAutofit fontScale="40000" lnSpcReduction="20000"/>
          </a:bodyPr>
          <a:lstStyle/>
          <a:p>
            <a:r>
              <a:rPr lang="ru-RU" b="1" dirty="0"/>
              <a:t>ПЕСНЯ  БЛИНЫ</a:t>
            </a:r>
            <a:endParaRPr lang="ru-RU" dirty="0"/>
          </a:p>
          <a:p>
            <a:r>
              <a:rPr lang="ru-RU" dirty="0"/>
              <a:t>1.Мы давно блинов не ели, мы блиночков захотели</a:t>
            </a:r>
          </a:p>
          <a:p>
            <a:r>
              <a:rPr lang="ru-RU" dirty="0"/>
              <a:t>  </a:t>
            </a:r>
            <a:r>
              <a:rPr lang="ru-RU" b="1" dirty="0"/>
              <a:t>ПЕСНЯ  БЛИНЫ</a:t>
            </a:r>
            <a:endParaRPr lang="ru-RU" dirty="0"/>
          </a:p>
          <a:p>
            <a:r>
              <a:rPr lang="ru-RU" dirty="0"/>
              <a:t>1.Мы давно блинов не ели, мы блиночков захотели</a:t>
            </a:r>
          </a:p>
          <a:p>
            <a:r>
              <a:rPr lang="ru-RU" dirty="0"/>
              <a:t>   Ой блины, блины блины,ой  блиночки мои  - 2р</a:t>
            </a:r>
          </a:p>
          <a:p>
            <a:r>
              <a:rPr lang="ru-RU" dirty="0"/>
              <a:t>2.Моя  старшая сестрица печь блины то мастерица</a:t>
            </a:r>
          </a:p>
          <a:p>
            <a:r>
              <a:rPr lang="ru-RU" dirty="0"/>
              <a:t>Ой блины, блины блины,ой  блиночки мои  - 2р</a:t>
            </a:r>
          </a:p>
          <a:p>
            <a:r>
              <a:rPr lang="ru-RU" dirty="0"/>
              <a:t>3.Напекла она поесть, сотен пять  наверно есть</a:t>
            </a:r>
          </a:p>
          <a:p>
            <a:r>
              <a:rPr lang="ru-RU" dirty="0"/>
              <a:t>Ой блины, блины блины,ой  блиночки мои  - 2р</a:t>
            </a:r>
          </a:p>
          <a:p>
            <a:r>
              <a:rPr lang="ru-RU" dirty="0"/>
              <a:t>4.Гости будьте же здоровы, вот блины мои готовы</a:t>
            </a:r>
          </a:p>
          <a:p>
            <a:r>
              <a:rPr lang="ru-RU" dirty="0"/>
              <a:t>Ой блины, блины блины,ой  блиночки мои  - 2р</a:t>
            </a:r>
          </a:p>
          <a:p>
            <a:r>
              <a:rPr lang="ru-RU" dirty="0" smtClean="0"/>
              <a:t> </a:t>
            </a:r>
            <a:r>
              <a:rPr lang="ru-RU" dirty="0"/>
              <a:t>Ой блины, блины блины,ой  блиночки мои  - 2р</a:t>
            </a:r>
          </a:p>
          <a:p>
            <a:r>
              <a:rPr lang="ru-RU" dirty="0"/>
              <a:t>2.Моя  старшая сестрица печь блины то мастерица</a:t>
            </a:r>
          </a:p>
          <a:p>
            <a:r>
              <a:rPr lang="ru-RU" dirty="0"/>
              <a:t>Ой блины, блины блины,ой  блиночки мои  - 2р</a:t>
            </a:r>
          </a:p>
          <a:p>
            <a:r>
              <a:rPr lang="ru-RU" dirty="0"/>
              <a:t>3.Напекла она поесть, сотен пять  наверно есть</a:t>
            </a:r>
          </a:p>
          <a:p>
            <a:r>
              <a:rPr lang="ru-RU" dirty="0"/>
              <a:t>Ой блины, блины блины,ой  блиночки мои  - 2р</a:t>
            </a:r>
          </a:p>
          <a:p>
            <a:r>
              <a:rPr lang="ru-RU" dirty="0"/>
              <a:t>4.Гости будьте же здоровы, вот блины мои готовы</a:t>
            </a:r>
          </a:p>
          <a:p>
            <a:r>
              <a:rPr lang="ru-RU" dirty="0"/>
              <a:t>Ой блины, блины блины,ой  блиночки мои  - 2р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52194" y="978794"/>
            <a:ext cx="6866070" cy="3624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b="1" dirty="0" smtClean="0">
                <a:latin typeface="Trebuchet MS" panose="020B0603020202020204"/>
              </a:rPr>
              <a:t>                     ПЕСНЯ   «БЛИНЫ»</a:t>
            </a:r>
            <a:endParaRPr lang="ru-RU" dirty="0">
              <a:latin typeface="Trebuchet MS" panose="020B0603020202020204"/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>
                <a:latin typeface="Trebuchet MS" panose="020B0603020202020204"/>
              </a:rPr>
              <a:t>1.Мы давно блинов не ели, мы блиночков захотели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>
                <a:latin typeface="Trebuchet MS" panose="020B0603020202020204"/>
              </a:rPr>
              <a:t>   Ой блины, блины блины,ой  блиночки мои  - 2р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>
                <a:latin typeface="Trebuchet MS" panose="020B0603020202020204"/>
              </a:rPr>
              <a:t>2.Моя  старшая сестрица печь блины то мастерица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 smtClean="0">
                <a:latin typeface="Trebuchet MS" panose="020B0603020202020204"/>
              </a:rPr>
              <a:t>    Ой </a:t>
            </a:r>
            <a:r>
              <a:rPr lang="ru-RU" dirty="0">
                <a:latin typeface="Trebuchet MS" panose="020B0603020202020204"/>
              </a:rPr>
              <a:t>блины, блины блины,ой  блиночки мои  - 2р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>
                <a:latin typeface="Trebuchet MS" panose="020B0603020202020204"/>
              </a:rPr>
              <a:t>3.Напекла она поесть, сотен пять  наверно есть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 smtClean="0">
                <a:latin typeface="Trebuchet MS" panose="020B0603020202020204"/>
              </a:rPr>
              <a:t>    Ой </a:t>
            </a:r>
            <a:r>
              <a:rPr lang="ru-RU" dirty="0">
                <a:latin typeface="Trebuchet MS" panose="020B0603020202020204"/>
              </a:rPr>
              <a:t>блины, блины блины,ой  блиночки мои  - 2р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>
                <a:latin typeface="Trebuchet MS" panose="020B0603020202020204"/>
              </a:rPr>
              <a:t>4.Гости будьте же здоровы, вот блины мои готовы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ru-RU" dirty="0" smtClean="0">
                <a:latin typeface="Trebuchet MS" panose="020B0603020202020204"/>
              </a:rPr>
              <a:t>   Ой </a:t>
            </a:r>
            <a:r>
              <a:rPr lang="ru-RU" dirty="0">
                <a:latin typeface="Trebuchet MS" panose="020B0603020202020204"/>
              </a:rPr>
              <a:t>блины, блины блины,ой  блиночки мои  - 2р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03" y="755470"/>
            <a:ext cx="5815767" cy="436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44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- игры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76" y="557012"/>
            <a:ext cx="4822298" cy="361473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679582" y="1365161"/>
            <a:ext cx="6207618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anose="020B0603020202020204"/>
              </a:rPr>
              <a:t>      Игра 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anose="020B0603020202020204"/>
              </a:rPr>
              <a:t>«Трынцы - брынцы удальцы»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anose="020B0603020202020204"/>
              </a:rPr>
              <a:t>.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anose="020B0603020202020204"/>
              </a:rPr>
              <a:t> 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anose="020B0603020202020204"/>
              </a:rPr>
              <a:t> Дети всей 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anose="020B0603020202020204"/>
              </a:rPr>
              <a:t>группой встают в круг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anose="020B0603020202020204"/>
              </a:rPr>
              <a:t>. На середину выходят двое - один с бубенцом или колокольчиком, другой - с завязанными глазами.</a:t>
            </a:r>
            <a:r>
              <a:rPr kumimoji="0" lang="ru-RU" sz="1800" b="0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anose="020B0603020202020204"/>
              </a:rPr>
              <a:t>Все поют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anose="020B0603020202020204"/>
              </a:rPr>
              <a:t>: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anose="020B0603020202020204"/>
              </a:rPr>
              <a:t>- Трынцы -брынцы, бубенцы,  Раззвонились удальцы: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anose="020B0603020202020204"/>
              </a:rPr>
              <a:t>   Диги-диги-диги-дон,  Отгадай, откуда звон!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rebuchet MS" panose="020B0603020202020204"/>
              </a:rPr>
              <a:t>После этих слов "жмурка" ловит увертывающегося игрока. Игра повторяется несколько раз.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90235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772" y="4487332"/>
            <a:ext cx="7067840" cy="15070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83" y="334851"/>
            <a:ext cx="8963696" cy="6349285"/>
          </a:xfrm>
        </p:spPr>
      </p:pic>
    </p:spTree>
    <p:extLst>
      <p:ext uri="{BB962C8B-B14F-4D97-AF65-F5344CB8AC3E}">
        <p14:creationId xmlns:p14="http://schemas.microsoft.com/office/powerpoint/2010/main" val="2905016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893" y="4855335"/>
            <a:ext cx="2884868" cy="9659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ru-RU" sz="1800" i="1" dirty="0" smtClean="0">
              <a:solidFill>
                <a:schemeClr val="bg1"/>
              </a:solidFill>
            </a:endParaRPr>
          </a:p>
          <a:p>
            <a:endParaRPr lang="ru-RU" sz="1800" i="1" dirty="0">
              <a:solidFill>
                <a:schemeClr val="bg1"/>
              </a:solidFill>
            </a:endParaRPr>
          </a:p>
          <a:p>
            <a:endParaRPr lang="ru-RU" sz="1800" i="1" dirty="0" smtClean="0">
              <a:solidFill>
                <a:schemeClr val="bg1"/>
              </a:solidFill>
            </a:endParaRPr>
          </a:p>
          <a:p>
            <a:endParaRPr lang="ru-RU" sz="1800" i="1" dirty="0">
              <a:solidFill>
                <a:schemeClr val="bg1"/>
              </a:solidFill>
            </a:endParaRPr>
          </a:p>
          <a:p>
            <a:endParaRPr lang="ru-RU" sz="1800" i="1" dirty="0" smtClean="0">
              <a:solidFill>
                <a:schemeClr val="bg1"/>
              </a:solidFill>
            </a:endParaRPr>
          </a:p>
          <a:p>
            <a:r>
              <a:rPr lang="ru-RU" sz="1800" i="1" dirty="0" smtClean="0">
                <a:solidFill>
                  <a:schemeClr val="bg1"/>
                </a:solidFill>
              </a:rPr>
              <a:t>Что </a:t>
            </a:r>
            <a:r>
              <a:rPr lang="ru-RU" sz="1800" i="1" dirty="0">
                <a:solidFill>
                  <a:schemeClr val="bg1"/>
                </a:solidFill>
              </a:rPr>
              <a:t>такое фольклор?</a:t>
            </a:r>
          </a:p>
          <a:p>
            <a:r>
              <a:rPr lang="ru-RU" sz="1800" i="1" dirty="0">
                <a:solidFill>
                  <a:schemeClr val="bg1"/>
                </a:solidFill>
              </a:rPr>
              <a:t>• Фольклор - это слово означает творчество любого народа, которое передается из поколения в поколение.</a:t>
            </a:r>
          </a:p>
          <a:p>
            <a:r>
              <a:rPr lang="ru-RU" sz="1800" i="1" dirty="0">
                <a:solidFill>
                  <a:schemeClr val="bg1"/>
                </a:solidFill>
              </a:rPr>
              <a:t>• Фольклор - это пословицы, песни, сказки, частушки, загадки. Современная литература уходит своими корнями в фольклор, многие произведения которого похожи даже в совершенно разных культурах.</a:t>
            </a:r>
          </a:p>
          <a:p>
            <a:r>
              <a:rPr lang="ru-RU" sz="1800" i="1" dirty="0">
                <a:solidFill>
                  <a:schemeClr val="bg1"/>
                </a:solidFill>
              </a:rPr>
              <a:t>* Главная особенность фольклора - это отсутствие известного автора, потому что любое фольклорное произведение существует очень давно и множество раз было преобразовано новыми и новыми рассказчиками. Вот почему во многих литературах мира встречаются похожие сюжеты, персонажи и произведения. При этом фольклор постоянно развивается и меняется вместе с жизнью людей.</a:t>
            </a:r>
          </a:p>
          <a:p>
            <a:r>
              <a:rPr lang="ru-RU" sz="1800" i="1" dirty="0">
                <a:solidFill>
                  <a:schemeClr val="bg1"/>
                </a:solidFill>
              </a:rPr>
              <a:t>•Тем не менее, именно фольклор отражает индивидуальные особенности народа, его отличия от других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9071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1076" y="4487332"/>
            <a:ext cx="6887536" cy="15070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1" y="265006"/>
            <a:ext cx="8420123" cy="6315093"/>
          </a:xfrm>
        </p:spPr>
      </p:pic>
    </p:spTree>
    <p:extLst>
      <p:ext uri="{BB962C8B-B14F-4D97-AF65-F5344CB8AC3E}">
        <p14:creationId xmlns:p14="http://schemas.microsoft.com/office/powerpoint/2010/main" val="3257692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161" y="4487332"/>
            <a:ext cx="8534400" cy="1507067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558" y="396024"/>
            <a:ext cx="8615967" cy="6461976"/>
          </a:xfrm>
        </p:spPr>
      </p:pic>
    </p:spTree>
    <p:extLst>
      <p:ext uri="{BB962C8B-B14F-4D97-AF65-F5344CB8AC3E}">
        <p14:creationId xmlns:p14="http://schemas.microsoft.com/office/powerpoint/2010/main" val="1292425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3580328"/>
            <a:ext cx="4518853" cy="100455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7616" y="1339403"/>
            <a:ext cx="4778063" cy="4339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mtClean="0">
                <a:solidFill>
                  <a:schemeClr val="tx1"/>
                </a:solidFill>
              </a:rPr>
              <a:t>                ё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89" y="198937"/>
            <a:ext cx="5823079" cy="4367310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360016" y="1491803"/>
            <a:ext cx="4778063" cy="4339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panose="05040102010807070707" pitchFamily="18" charset="2"/>
              <a:buNone/>
            </a:pPr>
            <a:r>
              <a:rPr lang="ru-RU" smtClean="0">
                <a:solidFill>
                  <a:schemeClr val="tx1"/>
                </a:solidFill>
              </a:rPr>
              <a:t>                ё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320" y="1941189"/>
            <a:ext cx="6242304" cy="467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3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5954" y="4590363"/>
            <a:ext cx="2382591" cy="15070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53" y="134271"/>
            <a:ext cx="5941456" cy="4456092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063" y="2658495"/>
            <a:ext cx="6054391" cy="405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040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084" y="3229260"/>
            <a:ext cx="5600678" cy="11848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00" y="132009"/>
            <a:ext cx="5932711" cy="444953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635" y="2099140"/>
            <a:ext cx="6162556" cy="462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233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9380" y="4474453"/>
            <a:ext cx="3513271" cy="15070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5" y="34461"/>
            <a:ext cx="6061656" cy="443999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434" y="2678806"/>
            <a:ext cx="6057363" cy="401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34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0051" y="4219205"/>
            <a:ext cx="4043965" cy="15070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335" y="1993382"/>
            <a:ext cx="6347653" cy="47607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30" y="99511"/>
            <a:ext cx="6242304" cy="467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9865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393</TotalTime>
  <Words>383</Words>
  <Application>Microsoft Office PowerPoint</Application>
  <PresentationFormat>Широкоэкранный</PresentationFormat>
  <Paragraphs>55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Century Gothic</vt:lpstr>
      <vt:lpstr>Trebuchet MS</vt:lpstr>
      <vt:lpstr>Wingdings 3</vt:lpstr>
      <vt:lpstr>Сектор</vt:lpstr>
      <vt:lpstr>             Опыт работы:  «Фольклор как средство духовно- нравственного воспитания дошкольников»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- РУССКИЙ НАРОДНЫЙ Танец «БарынЯ»</vt:lpstr>
      <vt:lpstr>- ПОСЛОвИЦЫ И ПОГОВОРКИ(русские народные и башкирские народные)</vt:lpstr>
      <vt:lpstr>    - Хороводы, песни, частушки</vt:lpstr>
      <vt:lpstr>Презентация PowerPoint</vt:lpstr>
      <vt:lpstr>- игры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«Фольклор как средство духовно- нравственного воспитания дошкольников»</dc:title>
  <dc:creator>RePack by Diakov</dc:creator>
  <cp:lastModifiedBy>Пользователь</cp:lastModifiedBy>
  <cp:revision>39</cp:revision>
  <dcterms:created xsi:type="dcterms:W3CDTF">2023-01-10T04:55:22Z</dcterms:created>
  <dcterms:modified xsi:type="dcterms:W3CDTF">2023-01-13T05:49:57Z</dcterms:modified>
</cp:coreProperties>
</file>